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rednji slog 2 – poudarek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622" y="67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9982-DAA6-476E-958C-0FE922B1D09D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08D2F-07AD-4877-B150-134D1D2DA5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5888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9982-DAA6-476E-958C-0FE922B1D09D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08D2F-07AD-4877-B150-134D1D2DA5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0284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9982-DAA6-476E-958C-0FE922B1D09D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08D2F-07AD-4877-B150-134D1D2DA5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68486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9982-DAA6-476E-958C-0FE922B1D09D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08D2F-07AD-4877-B150-134D1D2DA5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7594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9982-DAA6-476E-958C-0FE922B1D09D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08D2F-07AD-4877-B150-134D1D2DA5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29804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9982-DAA6-476E-958C-0FE922B1D09D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08D2F-07AD-4877-B150-134D1D2DA5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1613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9982-DAA6-476E-958C-0FE922B1D09D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08D2F-07AD-4877-B150-134D1D2DA5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8510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9982-DAA6-476E-958C-0FE922B1D09D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08D2F-07AD-4877-B150-134D1D2DA5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58962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9982-DAA6-476E-958C-0FE922B1D09D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08D2F-07AD-4877-B150-134D1D2DA5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0165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9982-DAA6-476E-958C-0FE922B1D09D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08D2F-07AD-4877-B150-134D1D2DA5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190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9982-DAA6-476E-958C-0FE922B1D09D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08D2F-07AD-4877-B150-134D1D2DA5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55151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89982-DAA6-476E-958C-0FE922B1D09D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08D2F-07AD-4877-B150-134D1D2DA5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2434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microsoft.com/office/2007/relationships/media" Target="../media/media11.m4a"/><Relationship Id="rId18" Type="http://schemas.microsoft.com/office/2007/relationships/media" Target="../media/media16.m4a"/><Relationship Id="rId3" Type="http://schemas.microsoft.com/office/2007/relationships/media" Target="../media/media2.m4a"/><Relationship Id="rId21" Type="http://schemas.openxmlformats.org/officeDocument/2006/relationships/image" Target="../media/image2.png"/><Relationship Id="rId7" Type="http://schemas.microsoft.com/office/2007/relationships/media" Target="../media/media6.m4a"/><Relationship Id="rId12" Type="http://schemas.microsoft.com/office/2007/relationships/media" Target="../media/media10.m4a"/><Relationship Id="rId17" Type="http://schemas.microsoft.com/office/2007/relationships/media" Target="../media/media15.m4a"/><Relationship Id="rId2" Type="http://schemas.microsoft.com/office/2007/relationships/media" Target="../media/media1.m4a"/><Relationship Id="rId16" Type="http://schemas.microsoft.com/office/2007/relationships/media" Target="../media/media14.m4a"/><Relationship Id="rId20" Type="http://schemas.openxmlformats.org/officeDocument/2006/relationships/image" Target="../media/image1.png"/><Relationship Id="rId1" Type="http://schemas.openxmlformats.org/officeDocument/2006/relationships/audio" Target="NULL" TargetMode="External"/><Relationship Id="rId6" Type="http://schemas.microsoft.com/office/2007/relationships/media" Target="../media/media5.m4a"/><Relationship Id="rId11" Type="http://schemas.microsoft.com/office/2007/relationships/media" Target="../media/media9.m4a"/><Relationship Id="rId5" Type="http://schemas.microsoft.com/office/2007/relationships/media" Target="../media/media4.m4a"/><Relationship Id="rId15" Type="http://schemas.microsoft.com/office/2007/relationships/media" Target="../media/media13.m4a"/><Relationship Id="rId10" Type="http://schemas.microsoft.com/office/2007/relationships/media" Target="../media/media8.m4a"/><Relationship Id="rId19" Type="http://schemas.openxmlformats.org/officeDocument/2006/relationships/slideLayout" Target="../slideLayouts/slideLayout1.xml"/><Relationship Id="rId4" Type="http://schemas.microsoft.com/office/2007/relationships/media" Target="../media/media3.m4a"/><Relationship Id="rId9" Type="http://schemas.microsoft.com/office/2007/relationships/media" Target="../media/media7.m4a"/><Relationship Id="rId14" Type="http://schemas.microsoft.com/office/2007/relationships/media" Target="../media/media12.m4a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media" Target="../media/media1.m4a"/><Relationship Id="rId13" Type="http://schemas.openxmlformats.org/officeDocument/2006/relationships/image" Target="../media/image3.png"/><Relationship Id="rId3" Type="http://schemas.microsoft.com/office/2007/relationships/media" Target="../media/media8.m4a"/><Relationship Id="rId7" Type="http://schemas.openxmlformats.org/officeDocument/2006/relationships/audio" Target="../media/media6.m4a"/><Relationship Id="rId12" Type="http://schemas.openxmlformats.org/officeDocument/2006/relationships/slideLayout" Target="../slideLayouts/slideLayout7.xml"/><Relationship Id="rId2" Type="http://schemas.microsoft.com/office/2007/relationships/media" Target="../media/media5.m4a"/><Relationship Id="rId1" Type="http://schemas.openxmlformats.org/officeDocument/2006/relationships/audio" Target="NULL" TargetMode="External"/><Relationship Id="rId6" Type="http://schemas.microsoft.com/office/2007/relationships/media" Target="../media/media6.m4a"/><Relationship Id="rId11" Type="http://schemas.microsoft.com/office/2007/relationships/media" Target="../media/media17.m4a"/><Relationship Id="rId5" Type="http://schemas.microsoft.com/office/2007/relationships/media" Target="../media/media7.m4a"/><Relationship Id="rId10" Type="http://schemas.microsoft.com/office/2007/relationships/media" Target="../media/media4.m4a"/><Relationship Id="rId4" Type="http://schemas.microsoft.com/office/2007/relationships/media" Target="../media/media2.m4a"/><Relationship Id="rId9" Type="http://schemas.microsoft.com/office/2007/relationships/media" Target="../media/media3.m4a"/><Relationship Id="rId1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396851" y="251520"/>
            <a:ext cx="5976664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 err="1"/>
              <a:t>Hello</a:t>
            </a:r>
            <a:r>
              <a:rPr lang="sl-SI" b="1" dirty="0"/>
              <a:t>! </a:t>
            </a:r>
            <a:r>
              <a:rPr lang="sl-SI" b="1" dirty="0" err="1"/>
              <a:t>How</a:t>
            </a:r>
            <a:r>
              <a:rPr lang="sl-SI" b="1" dirty="0"/>
              <a:t> are </a:t>
            </a:r>
            <a:r>
              <a:rPr lang="sl-SI" b="1" dirty="0" err="1"/>
              <a:t>you</a:t>
            </a:r>
            <a:r>
              <a:rPr lang="sl-SI" b="1" dirty="0"/>
              <a:t>? </a:t>
            </a:r>
          </a:p>
          <a:p>
            <a:endParaRPr lang="sl-SI" sz="800" dirty="0"/>
          </a:p>
          <a:p>
            <a:endParaRPr lang="sl-SI" sz="900" dirty="0"/>
          </a:p>
          <a:p>
            <a:r>
              <a:rPr lang="sl-SI" sz="1600" b="1" dirty="0">
                <a:solidFill>
                  <a:srgbClr val="FF0066"/>
                </a:solidFill>
              </a:rPr>
              <a:t>1. naloga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1400" dirty="0"/>
              <a:t>Na naslednji drsnici pritisni na zvočnik v vsakem okencu, poslušaj besedilo in ponovi za govorcem.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1400" dirty="0"/>
              <a:t>Vsako okence poslušaj vsaj 3 x.</a:t>
            </a:r>
          </a:p>
          <a:p>
            <a:endParaRPr lang="sl-SI" sz="1400" dirty="0"/>
          </a:p>
          <a:p>
            <a:r>
              <a:rPr lang="sl-SI" sz="1600" b="1" dirty="0">
                <a:solidFill>
                  <a:srgbClr val="00FF00"/>
                </a:solidFill>
              </a:rPr>
              <a:t>2. naloga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1400" dirty="0"/>
              <a:t>Na spodnji sliki pritisni na zvočnik v vsakem okencu, poslušaj besedilo in ponovi za govorcem tako, da boš dodal svoje podatke.</a:t>
            </a:r>
          </a:p>
          <a:p>
            <a:r>
              <a:rPr lang="sl-SI" sz="1400" dirty="0"/>
              <a:t>       MY NAME IS _________.  - Namesto slišanega imena, poveš svoje ime itd.</a:t>
            </a:r>
          </a:p>
          <a:p>
            <a:endParaRPr lang="sl-SI" sz="1400" dirty="0"/>
          </a:p>
          <a:p>
            <a:r>
              <a:rPr lang="sl-SI" sz="1600" b="1" dirty="0">
                <a:solidFill>
                  <a:srgbClr val="00B0F0"/>
                </a:solidFill>
              </a:rPr>
              <a:t>3. naloga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sl-SI" sz="1400" dirty="0"/>
              <a:t>Po vrsti pritiskaj na zvočnike pri tej nalogi in odgovarjaj na moja vprašanja.</a:t>
            </a:r>
          </a:p>
          <a:p>
            <a:pPr algn="just"/>
            <a:r>
              <a:rPr lang="sl-SI" sz="1400" dirty="0"/>
              <a:t>        V drugi vrsti poslušaj odgovore in mi glede na moj odgovor poskusi postaviti</a:t>
            </a:r>
          </a:p>
          <a:p>
            <a:pPr algn="just"/>
            <a:r>
              <a:rPr lang="sl-SI" sz="1400" dirty="0"/>
              <a:t>        vprašanje. Ta naloga je malo težja, vendar vedi, da se počasi daleč pride.</a:t>
            </a:r>
          </a:p>
          <a:p>
            <a:pPr algn="just"/>
            <a:r>
              <a:rPr lang="sl-SI" sz="1400" dirty="0"/>
              <a:t>       Ponavljaj raje večkrat po malo in na koncu ti bo gotovo uspelo. </a:t>
            </a:r>
          </a:p>
          <a:p>
            <a:pPr marL="285750" indent="-285750">
              <a:buFont typeface="Arial" pitchFamily="34" charset="0"/>
              <a:buChar char="•"/>
            </a:pPr>
            <a:endParaRPr lang="sl-SI" sz="1400" dirty="0"/>
          </a:p>
          <a:p>
            <a:endParaRPr lang="sl-SI" dirty="0"/>
          </a:p>
          <a:p>
            <a:pPr algn="ctr"/>
            <a:endParaRPr lang="sl-SI" b="1" dirty="0"/>
          </a:p>
          <a:p>
            <a:pPr algn="ctr"/>
            <a:endParaRPr lang="sl-SI" b="1" dirty="0"/>
          </a:p>
          <a:p>
            <a:pPr algn="ctr"/>
            <a:endParaRPr lang="sl-SI" sz="1400" dirty="0"/>
          </a:p>
          <a:p>
            <a:endParaRPr lang="sl-SI" dirty="0"/>
          </a:p>
          <a:p>
            <a:endParaRPr lang="sl-SI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984271"/>
              </p:ext>
            </p:extLst>
          </p:nvPr>
        </p:nvGraphicFramePr>
        <p:xfrm>
          <a:off x="519595" y="4644007"/>
          <a:ext cx="5746687" cy="65824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18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8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1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10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26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83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83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833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5824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82" y="5508104"/>
            <a:ext cx="576220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osnet zvok">
            <a:hlinkClick r:id="" action="ppaction://media"/>
            <a:extLst>
              <a:ext uri="{FF2B5EF4-FFF2-40B4-BE49-F238E27FC236}">
                <a16:creationId xmlns:a16="http://schemas.microsoft.com/office/drawing/2014/main" id="{50F20FBF-C2C7-4BE1-B06F-9E65D27EBF4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26" end="333.587"/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676946" y="5635897"/>
            <a:ext cx="487363" cy="487363"/>
          </a:xfrm>
          <a:prstGeom prst="rect">
            <a:avLst/>
          </a:prstGeom>
        </p:spPr>
      </p:pic>
      <p:pic>
        <p:nvPicPr>
          <p:cNvPr id="24" name="Posnet zvok">
            <a:hlinkClick r:id="" action="ppaction://media"/>
            <a:extLst>
              <a:ext uri="{FF2B5EF4-FFF2-40B4-BE49-F238E27FC236}">
                <a16:creationId xmlns:a16="http://schemas.microsoft.com/office/drawing/2014/main" id="{958C1600-D563-45F5-89D2-170D62040C0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2817" end="480.365"/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403174" y="5583293"/>
            <a:ext cx="487363" cy="487363"/>
          </a:xfrm>
          <a:prstGeom prst="rect">
            <a:avLst/>
          </a:prstGeom>
        </p:spPr>
      </p:pic>
      <p:pic>
        <p:nvPicPr>
          <p:cNvPr id="25" name="Posnet zvok">
            <a:hlinkClick r:id="" action="ppaction://media"/>
            <a:extLst>
              <a:ext uri="{FF2B5EF4-FFF2-40B4-BE49-F238E27FC236}">
                <a16:creationId xmlns:a16="http://schemas.microsoft.com/office/drawing/2014/main" id="{FD7CD60A-71BF-42C9-8473-B344C2D4A46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1671" end="528.8680000000001"/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2088359" y="5635764"/>
            <a:ext cx="487363" cy="487363"/>
          </a:xfrm>
          <a:prstGeom prst="rect">
            <a:avLst/>
          </a:prstGeom>
        </p:spPr>
      </p:pic>
      <p:pic>
        <p:nvPicPr>
          <p:cNvPr id="26" name="Posnet zvok">
            <a:hlinkClick r:id="" action="ppaction://media"/>
            <a:extLst>
              <a:ext uri="{FF2B5EF4-FFF2-40B4-BE49-F238E27FC236}">
                <a16:creationId xmlns:a16="http://schemas.microsoft.com/office/drawing/2014/main" id="{56823033-0847-4B57-8B11-154250EC3E7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1532" end="327.429"/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2831256" y="5602559"/>
            <a:ext cx="487363" cy="487363"/>
          </a:xfrm>
          <a:prstGeom prst="rect">
            <a:avLst/>
          </a:prstGeom>
        </p:spPr>
      </p:pic>
      <p:pic>
        <p:nvPicPr>
          <p:cNvPr id="27" name="Posnet zvok">
            <a:hlinkClick r:id="" action="ppaction://media"/>
            <a:extLst>
              <a:ext uri="{FF2B5EF4-FFF2-40B4-BE49-F238E27FC236}">
                <a16:creationId xmlns:a16="http://schemas.microsoft.com/office/drawing/2014/main" id="{15633C54-173A-418C-B936-0E4513E38FA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1483" end="498.329"/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3528580" y="5635763"/>
            <a:ext cx="487363" cy="487363"/>
          </a:xfrm>
          <a:prstGeom prst="rect">
            <a:avLst/>
          </a:prstGeom>
        </p:spPr>
      </p:pic>
      <p:pic>
        <p:nvPicPr>
          <p:cNvPr id="28" name="Posnet zvok">
            <a:hlinkClick r:id="" action="ppaction://media"/>
            <a:extLst>
              <a:ext uri="{FF2B5EF4-FFF2-40B4-BE49-F238E27FC236}">
                <a16:creationId xmlns:a16="http://schemas.microsoft.com/office/drawing/2014/main" id="{1EA3D0EC-552A-42B9-BE7A-990475D6D5E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4250593" y="5606697"/>
            <a:ext cx="487363" cy="487363"/>
          </a:xfrm>
          <a:prstGeom prst="rect">
            <a:avLst/>
          </a:prstGeom>
        </p:spPr>
      </p:pic>
      <p:pic>
        <p:nvPicPr>
          <p:cNvPr id="29" name="Posnet zvok">
            <a:hlinkClick r:id="" action="ppaction://media"/>
            <a:extLst>
              <a:ext uri="{FF2B5EF4-FFF2-40B4-BE49-F238E27FC236}">
                <a16:creationId xmlns:a16="http://schemas.microsoft.com/office/drawing/2014/main" id="{D28DF8CE-B0CE-485D-BFE5-4A75E564F0D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9">
                  <p14:trim st="1670" end="307.068"/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4947917" y="5612093"/>
            <a:ext cx="487363" cy="487363"/>
          </a:xfrm>
          <a:prstGeom prst="rect">
            <a:avLst/>
          </a:prstGeom>
        </p:spPr>
      </p:pic>
      <p:pic>
        <p:nvPicPr>
          <p:cNvPr id="30" name="Posnet zvok">
            <a:hlinkClick r:id="" action="ppaction://media"/>
            <a:extLst>
              <a:ext uri="{FF2B5EF4-FFF2-40B4-BE49-F238E27FC236}">
                <a16:creationId xmlns:a16="http://schemas.microsoft.com/office/drawing/2014/main" id="{787DED60-63E1-47E6-869C-120C077F4BF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0">
                  <p14:trim st="1844" end="835.306"/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637421" y="5624462"/>
            <a:ext cx="487363" cy="487363"/>
          </a:xfrm>
          <a:prstGeom prst="rect">
            <a:avLst/>
          </a:prstGeom>
        </p:spPr>
      </p:pic>
      <p:pic>
        <p:nvPicPr>
          <p:cNvPr id="3" name="Posnet zvok">
            <a:hlinkClick r:id="" action="ppaction://media"/>
            <a:extLst>
              <a:ext uri="{FF2B5EF4-FFF2-40B4-BE49-F238E27FC236}">
                <a16:creationId xmlns:a16="http://schemas.microsoft.com/office/drawing/2014/main" id="{12FD6087-0692-4953-964B-719FCA0ECC2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1">
                  <p14:trim st="1504" end="799.4059999999999"/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676945" y="4713163"/>
            <a:ext cx="487363" cy="487363"/>
          </a:xfrm>
          <a:prstGeom prst="rect">
            <a:avLst/>
          </a:prstGeom>
        </p:spPr>
      </p:pic>
      <p:pic>
        <p:nvPicPr>
          <p:cNvPr id="17" name="Posnet zvok">
            <a:hlinkClick r:id="" action="ppaction://media"/>
            <a:extLst>
              <a:ext uri="{FF2B5EF4-FFF2-40B4-BE49-F238E27FC236}">
                <a16:creationId xmlns:a16="http://schemas.microsoft.com/office/drawing/2014/main" id="{9ABDFF6C-8549-415C-90B2-7DD21D538B5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2">
                  <p14:trim st="1522" end="849.347"/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337340" y="4729446"/>
            <a:ext cx="487363" cy="487363"/>
          </a:xfrm>
          <a:prstGeom prst="rect">
            <a:avLst/>
          </a:prstGeom>
        </p:spPr>
      </p:pic>
      <p:pic>
        <p:nvPicPr>
          <p:cNvPr id="31" name="Posnet zvok">
            <a:hlinkClick r:id="" action="ppaction://media"/>
            <a:extLst>
              <a:ext uri="{FF2B5EF4-FFF2-40B4-BE49-F238E27FC236}">
                <a16:creationId xmlns:a16="http://schemas.microsoft.com/office/drawing/2014/main" id="{A10573EB-3308-4B1A-A136-41A4843D2AF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3">
                  <p14:trim st="1426" end="716.789"/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2088359" y="4757875"/>
            <a:ext cx="487363" cy="487363"/>
          </a:xfrm>
          <a:prstGeom prst="rect">
            <a:avLst/>
          </a:prstGeom>
        </p:spPr>
      </p:pic>
      <p:pic>
        <p:nvPicPr>
          <p:cNvPr id="32" name="Posnet zvok">
            <a:hlinkClick r:id="" action="ppaction://media"/>
            <a:extLst>
              <a:ext uri="{FF2B5EF4-FFF2-40B4-BE49-F238E27FC236}">
                <a16:creationId xmlns:a16="http://schemas.microsoft.com/office/drawing/2014/main" id="{E1F69126-21DD-4205-95EC-AE1550410B5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4">
                  <p14:trim st="1554" end="448.689"/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2839378" y="4729445"/>
            <a:ext cx="487363" cy="487363"/>
          </a:xfrm>
          <a:prstGeom prst="rect">
            <a:avLst/>
          </a:prstGeom>
        </p:spPr>
      </p:pic>
      <p:pic>
        <p:nvPicPr>
          <p:cNvPr id="33" name="Posnet zvok">
            <a:hlinkClick r:id="" action="ppaction://media"/>
            <a:extLst>
              <a:ext uri="{FF2B5EF4-FFF2-40B4-BE49-F238E27FC236}">
                <a16:creationId xmlns:a16="http://schemas.microsoft.com/office/drawing/2014/main" id="{1FD976B6-F456-4BBE-A391-3617A21DB02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5">
                  <p14:trim st="1052" end="428.229"/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3528580" y="4757875"/>
            <a:ext cx="487363" cy="487363"/>
          </a:xfrm>
          <a:prstGeom prst="rect">
            <a:avLst/>
          </a:prstGeom>
        </p:spPr>
      </p:pic>
      <p:pic>
        <p:nvPicPr>
          <p:cNvPr id="34" name="Posnet zvok">
            <a:hlinkClick r:id="" action="ppaction://media"/>
            <a:extLst>
              <a:ext uri="{FF2B5EF4-FFF2-40B4-BE49-F238E27FC236}">
                <a16:creationId xmlns:a16="http://schemas.microsoft.com/office/drawing/2014/main" id="{342A4E7C-316C-42CB-981D-5E7B7E0CE9C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6">
                  <p14:trim st="1650" end="768.907"/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4249815" y="4727763"/>
            <a:ext cx="487363" cy="487363"/>
          </a:xfrm>
          <a:prstGeom prst="rect">
            <a:avLst/>
          </a:prstGeom>
        </p:spPr>
      </p:pic>
      <p:pic>
        <p:nvPicPr>
          <p:cNvPr id="35" name="Posnet zvok">
            <a:hlinkClick r:id="" action="ppaction://media"/>
            <a:extLst>
              <a:ext uri="{FF2B5EF4-FFF2-40B4-BE49-F238E27FC236}">
                <a16:creationId xmlns:a16="http://schemas.microsoft.com/office/drawing/2014/main" id="{5658D7CD-4CA3-4FF5-A291-1CCAB90F4B5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7">
                  <p14:trim st="1588" end="740.147"/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4952928" y="4728276"/>
            <a:ext cx="487363" cy="487363"/>
          </a:xfrm>
          <a:prstGeom prst="rect">
            <a:avLst/>
          </a:prstGeom>
        </p:spPr>
      </p:pic>
      <p:pic>
        <p:nvPicPr>
          <p:cNvPr id="37" name="Posnet zvok">
            <a:hlinkClick r:id="" action="ppaction://media"/>
            <a:extLst>
              <a:ext uri="{FF2B5EF4-FFF2-40B4-BE49-F238E27FC236}">
                <a16:creationId xmlns:a16="http://schemas.microsoft.com/office/drawing/2014/main" id="{4350FC21-49A9-470F-B3AD-54481EAE3B7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8">
                  <p14:trim st="787" end="774.61"/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614537" y="47131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4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5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07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9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779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86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767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210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48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98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338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63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393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4909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2793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06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617" y="3142908"/>
            <a:ext cx="2524125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Skupina 2"/>
          <p:cNvGrpSpPr/>
          <p:nvPr/>
        </p:nvGrpSpPr>
        <p:grpSpPr>
          <a:xfrm>
            <a:off x="180340" y="773728"/>
            <a:ext cx="6583680" cy="7945120"/>
            <a:chOff x="0" y="-629920"/>
            <a:chExt cx="6583680" cy="7945120"/>
          </a:xfrm>
        </p:grpSpPr>
        <p:sp>
          <p:nvSpPr>
            <p:cNvPr id="4" name="Pravokoten oblaček 3"/>
            <p:cNvSpPr/>
            <p:nvPr/>
          </p:nvSpPr>
          <p:spPr>
            <a:xfrm>
              <a:off x="4318000" y="-629920"/>
              <a:ext cx="1706880" cy="1137920"/>
            </a:xfrm>
            <a:prstGeom prst="wedgeRectCallout">
              <a:avLst>
                <a:gd name="adj1" fmla="val -63376"/>
                <a:gd name="adj2" fmla="val 165773"/>
              </a:avLst>
            </a:prstGeom>
            <a:solidFill>
              <a:srgbClr val="FF3399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sl-SI" sz="1600" b="1" dirty="0">
                <a:effectLst/>
                <a:latin typeface="Calibri"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sl-SI" sz="1600" b="1" dirty="0">
                  <a:effectLst/>
                  <a:latin typeface="Calibri"/>
                  <a:ea typeface="Calibri"/>
                  <a:cs typeface="Times New Roman"/>
                </a:rPr>
                <a:t>HELLO!</a:t>
              </a:r>
              <a:endParaRPr lang="sl-SI" sz="1100" dirty="0">
                <a:effectLst/>
                <a:latin typeface="Calibri"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sl-SI" sz="1600" b="1" dirty="0">
                  <a:effectLst/>
                  <a:latin typeface="Calibri"/>
                  <a:ea typeface="Calibri"/>
                  <a:cs typeface="Times New Roman"/>
                </a:rPr>
                <a:t>MY NAME IS</a:t>
              </a:r>
              <a:endParaRPr lang="sl-SI" sz="1100" dirty="0">
                <a:effectLst/>
                <a:latin typeface="Calibri"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sl-SI" sz="1600" b="1" dirty="0">
                  <a:latin typeface="Calibri"/>
                  <a:ea typeface="Calibri"/>
                  <a:cs typeface="Times New Roman"/>
                </a:rPr>
                <a:t>NIA</a:t>
              </a:r>
              <a:r>
                <a:rPr lang="sl-SI" sz="1600" b="1" dirty="0">
                  <a:effectLst/>
                  <a:latin typeface="Calibri"/>
                  <a:ea typeface="Calibri"/>
                  <a:cs typeface="Times New Roman"/>
                </a:rPr>
                <a:t>.</a:t>
              </a:r>
              <a:endParaRPr lang="sl-SI" sz="1100" dirty="0">
                <a:effectLst/>
                <a:latin typeface="Calibri"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sl-SI" sz="1600" dirty="0">
                  <a:effectLst/>
                  <a:latin typeface="Calibri"/>
                  <a:ea typeface="Calibri"/>
                  <a:cs typeface="Times New Roman"/>
                </a:rPr>
                <a:t> </a:t>
              </a:r>
              <a:endParaRPr lang="sl-SI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5" name="Pravokoten oblaček 4"/>
            <p:cNvSpPr/>
            <p:nvPr/>
          </p:nvSpPr>
          <p:spPr>
            <a:xfrm>
              <a:off x="4714240" y="2113280"/>
              <a:ext cx="1706880" cy="1239520"/>
            </a:xfrm>
            <a:prstGeom prst="wedgeRectCallout">
              <a:avLst>
                <a:gd name="adj1" fmla="val -105043"/>
                <a:gd name="adj2" fmla="val 24624"/>
              </a:avLst>
            </a:prstGeom>
            <a:solidFill>
              <a:srgbClr val="00FF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sl-SI" sz="1600" b="1" dirty="0">
                  <a:effectLst/>
                  <a:latin typeface="Calibri"/>
                  <a:ea typeface="Calibri"/>
                  <a:cs typeface="Times New Roman"/>
                </a:rPr>
                <a:t>MY FAMILY NAME IS POTTER.</a:t>
              </a:r>
              <a:endParaRPr lang="sl-SI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6" name="Pravokoten oblaček 5"/>
            <p:cNvSpPr/>
            <p:nvPr/>
          </p:nvSpPr>
          <p:spPr>
            <a:xfrm>
              <a:off x="4876800" y="4287520"/>
              <a:ext cx="1706880" cy="1219200"/>
            </a:xfrm>
            <a:prstGeom prst="wedgeRectCallout">
              <a:avLst>
                <a:gd name="adj1" fmla="val -95519"/>
                <a:gd name="adj2" fmla="val -46391"/>
              </a:avLst>
            </a:prstGeom>
            <a:solidFill>
              <a:srgbClr val="66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sl-SI" sz="1600" b="1" dirty="0">
                  <a:effectLst/>
                  <a:latin typeface="Calibri"/>
                  <a:ea typeface="Calibri"/>
                  <a:cs typeface="Times New Roman"/>
                </a:rPr>
                <a:t>I AM    8</a:t>
              </a:r>
              <a:endParaRPr lang="sl-SI" sz="1100" dirty="0">
                <a:effectLst/>
                <a:latin typeface="Calibri"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sl-SI" sz="1600" b="1" dirty="0">
                  <a:effectLst/>
                  <a:latin typeface="Calibri"/>
                  <a:ea typeface="Calibri"/>
                  <a:cs typeface="Times New Roman"/>
                </a:rPr>
                <a:t>YEARS OLD.</a:t>
              </a:r>
              <a:endParaRPr lang="sl-SI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7" name="Pravokoten oblaček 6"/>
            <p:cNvSpPr/>
            <p:nvPr/>
          </p:nvSpPr>
          <p:spPr>
            <a:xfrm>
              <a:off x="3563962" y="5913120"/>
              <a:ext cx="1706880" cy="1402080"/>
            </a:xfrm>
            <a:prstGeom prst="wedgeRectCallout">
              <a:avLst>
                <a:gd name="adj1" fmla="val -53852"/>
                <a:gd name="adj2" fmla="val -75377"/>
              </a:avLst>
            </a:prstGeom>
            <a:solidFill>
              <a:srgbClr val="FFFF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sl-SI" sz="1600" b="1" dirty="0">
                <a:effectLst/>
                <a:latin typeface="Calibri"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sl-SI" sz="1600" b="1" dirty="0">
                  <a:effectLst/>
                  <a:latin typeface="Calibri"/>
                  <a:ea typeface="Calibri"/>
                  <a:cs typeface="Times New Roman"/>
                </a:rPr>
                <a:t>I AM    </a:t>
              </a:r>
              <a:endParaRPr lang="sl-SI" sz="1100" dirty="0">
                <a:effectLst/>
                <a:latin typeface="Calibri"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sl-SI" sz="1600" b="1" dirty="0">
                  <a:effectLst/>
                  <a:latin typeface="Calibri"/>
                  <a:ea typeface="Calibri"/>
                  <a:cs typeface="Times New Roman"/>
                </a:rPr>
                <a:t>FROM</a:t>
              </a:r>
              <a:endParaRPr lang="sl-SI" sz="1100" dirty="0">
                <a:effectLst/>
                <a:latin typeface="Calibri"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sl-SI" sz="1600" b="1" dirty="0">
                  <a:latin typeface="Calibri"/>
                  <a:ea typeface="Calibri"/>
                  <a:cs typeface="Times New Roman"/>
                </a:rPr>
                <a:t>LONDON</a:t>
              </a:r>
              <a:r>
                <a:rPr lang="sl-SI" sz="1600" b="1" dirty="0">
                  <a:effectLst/>
                  <a:latin typeface="Calibri"/>
                  <a:ea typeface="Calibri"/>
                  <a:cs typeface="Times New Roman"/>
                </a:rPr>
                <a:t>.</a:t>
              </a:r>
              <a:endParaRPr lang="sl-SI" sz="1100" dirty="0">
                <a:effectLst/>
                <a:latin typeface="Calibri"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sl-SI" sz="1600" dirty="0">
                  <a:effectLst/>
                  <a:latin typeface="Calibri"/>
                  <a:ea typeface="Calibri"/>
                  <a:cs typeface="Times New Roman"/>
                </a:rPr>
                <a:t>                    .</a:t>
              </a:r>
              <a:endParaRPr lang="sl-SI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8" name="Pravokoten oblaček 7"/>
            <p:cNvSpPr/>
            <p:nvPr/>
          </p:nvSpPr>
          <p:spPr>
            <a:xfrm>
              <a:off x="853440" y="6075680"/>
              <a:ext cx="1706880" cy="1239520"/>
            </a:xfrm>
            <a:prstGeom prst="wedgeRectCallout">
              <a:avLst>
                <a:gd name="adj1" fmla="val 48529"/>
                <a:gd name="adj2" fmla="val -82623"/>
              </a:avLst>
            </a:prstGeom>
            <a:solidFill>
              <a:srgbClr val="FF66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sl-SI" sz="1600" b="1" dirty="0">
                <a:effectLst/>
                <a:latin typeface="Calibri"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</a:pPr>
              <a:r>
                <a:rPr lang="sl-SI" sz="1600" b="1" dirty="0">
                  <a:effectLst/>
                  <a:latin typeface="Calibri"/>
                  <a:ea typeface="Calibri"/>
                  <a:cs typeface="Times New Roman"/>
                </a:rPr>
                <a:t>MY FAVOURITE COLOUR IS</a:t>
              </a:r>
              <a:endParaRPr lang="sl-SI" sz="1100" dirty="0">
                <a:effectLst/>
                <a:latin typeface="Calibri"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</a:pPr>
              <a:r>
                <a:rPr lang="sl-SI" sz="1600" b="1" dirty="0">
                  <a:effectLst/>
                  <a:latin typeface="Calibri"/>
                  <a:ea typeface="Calibri"/>
                  <a:cs typeface="Times New Roman"/>
                </a:rPr>
                <a:t>BLACK.</a:t>
              </a:r>
              <a:endParaRPr lang="sl-SI" sz="1100" dirty="0">
                <a:effectLst/>
                <a:latin typeface="Calibri"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sl-SI" sz="1600" dirty="0">
                  <a:effectLst/>
                  <a:latin typeface="Calibri"/>
                  <a:ea typeface="Calibri"/>
                  <a:cs typeface="Times New Roman"/>
                </a:rPr>
                <a:t>                    .</a:t>
              </a:r>
              <a:endParaRPr lang="sl-SI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" name="Pravokoten oblaček 8"/>
            <p:cNvSpPr/>
            <p:nvPr/>
          </p:nvSpPr>
          <p:spPr>
            <a:xfrm>
              <a:off x="0" y="4693920"/>
              <a:ext cx="1706880" cy="1219200"/>
            </a:xfrm>
            <a:prstGeom prst="wedgeRectCallout">
              <a:avLst>
                <a:gd name="adj1" fmla="val 61624"/>
                <a:gd name="adj2" fmla="val -81174"/>
              </a:avLst>
            </a:prstGeom>
            <a:solidFill>
              <a:srgbClr val="FF99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sl-SI" sz="1600" b="1" dirty="0">
                  <a:effectLst/>
                  <a:latin typeface="Calibri"/>
                  <a:ea typeface="Calibri"/>
                  <a:cs typeface="Times New Roman"/>
                </a:rPr>
                <a:t>MY FAVOURITE ANIMAL IS</a:t>
              </a:r>
              <a:endParaRPr lang="sl-SI" sz="1100" dirty="0">
                <a:effectLst/>
                <a:latin typeface="Calibri"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</a:pPr>
              <a:r>
                <a:rPr lang="sl-SI" sz="1600" b="1" dirty="0">
                  <a:effectLst/>
                  <a:latin typeface="Calibri"/>
                  <a:ea typeface="Calibri"/>
                  <a:cs typeface="Times New Roman"/>
                </a:rPr>
                <a:t>A SPIDER.</a:t>
              </a:r>
              <a:endParaRPr lang="sl-SI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0" name="Pravokoten oblaček 9"/>
            <p:cNvSpPr/>
            <p:nvPr/>
          </p:nvSpPr>
          <p:spPr>
            <a:xfrm>
              <a:off x="0" y="2232248"/>
              <a:ext cx="1706880" cy="1666240"/>
            </a:xfrm>
            <a:prstGeom prst="wedgeRectCallout">
              <a:avLst>
                <a:gd name="adj1" fmla="val 91386"/>
                <a:gd name="adj2" fmla="val 8681"/>
              </a:avLst>
            </a:prstGeom>
            <a:solidFill>
              <a:srgbClr val="9999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sl-SI" sz="1600" b="1" dirty="0">
                  <a:effectLst/>
                  <a:latin typeface="Calibri"/>
                  <a:ea typeface="Calibri"/>
                  <a:cs typeface="Times New Roman"/>
                </a:rPr>
                <a:t>I LIKE</a:t>
              </a:r>
              <a:endParaRPr lang="sl-SI" sz="1100" dirty="0">
                <a:effectLst/>
                <a:latin typeface="Calibri"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</a:pPr>
              <a:r>
                <a:rPr lang="sl-SI" sz="1600" b="1" dirty="0">
                  <a:effectLst/>
                  <a:latin typeface="Calibri"/>
                  <a:ea typeface="Calibri"/>
                  <a:cs typeface="Times New Roman"/>
                </a:rPr>
                <a:t>PANCAKES</a:t>
              </a:r>
              <a:r>
                <a:rPr lang="sl-SI" sz="1600" dirty="0">
                  <a:effectLst/>
                  <a:latin typeface="Calibri"/>
                  <a:ea typeface="Calibri"/>
                  <a:cs typeface="Times New Roman"/>
                </a:rPr>
                <a:t>.</a:t>
              </a:r>
              <a:endParaRPr lang="sl-SI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1" name="Pravokoten oblaček 10"/>
            <p:cNvSpPr/>
            <p:nvPr/>
          </p:nvSpPr>
          <p:spPr>
            <a:xfrm>
              <a:off x="1448460" y="-629920"/>
              <a:ext cx="1706880" cy="1402080"/>
            </a:xfrm>
            <a:prstGeom prst="wedgeRectCallout">
              <a:avLst>
                <a:gd name="adj1" fmla="val 43767"/>
                <a:gd name="adj2" fmla="val 105782"/>
              </a:avLst>
            </a:prstGeom>
            <a:solidFill>
              <a:srgbClr val="FCC78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sl-SI" sz="1600" b="1" dirty="0">
                  <a:effectLst/>
                  <a:latin typeface="Calibri"/>
                  <a:ea typeface="Calibri"/>
                  <a:cs typeface="Times New Roman"/>
                </a:rPr>
                <a:t>MY LUCKY NUMBERS ARE</a:t>
              </a:r>
              <a:endParaRPr lang="sl-SI" sz="1100" dirty="0">
                <a:effectLst/>
                <a:latin typeface="Calibri"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</a:pPr>
              <a:r>
                <a:rPr lang="sl-SI" sz="1600" b="1" dirty="0">
                  <a:effectLst/>
                  <a:latin typeface="Calibri"/>
                  <a:ea typeface="Calibri"/>
                  <a:cs typeface="Times New Roman"/>
                </a:rPr>
                <a:t>    6 AND 7.</a:t>
              </a:r>
              <a:endParaRPr lang="sl-SI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12" name="Pravokoten oblaček 11"/>
          <p:cNvSpPr/>
          <p:nvPr/>
        </p:nvSpPr>
        <p:spPr>
          <a:xfrm>
            <a:off x="98073" y="2068240"/>
            <a:ext cx="1314703" cy="1207616"/>
          </a:xfrm>
          <a:prstGeom prst="wedgeRectCallout">
            <a:avLst>
              <a:gd name="adj1" fmla="val 161662"/>
              <a:gd name="adj2" fmla="val 97248"/>
            </a:avLst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l-SI" sz="1600" b="1" dirty="0">
                <a:effectLst/>
                <a:latin typeface="Calibri"/>
                <a:ea typeface="Calibri"/>
                <a:cs typeface="Times New Roman"/>
              </a:rPr>
              <a:t>I </a:t>
            </a:r>
            <a:r>
              <a:rPr lang="sl-SI" sz="1600" b="1" dirty="0">
                <a:latin typeface="Calibri"/>
                <a:ea typeface="Calibri"/>
                <a:cs typeface="Times New Roman"/>
              </a:rPr>
              <a:t>DON`T LIKE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l-SI" sz="1600" b="1" dirty="0">
                <a:effectLst/>
                <a:latin typeface="Calibri"/>
                <a:ea typeface="Calibri"/>
                <a:cs typeface="Times New Roman"/>
              </a:rPr>
              <a:t>BROCCOLI.</a:t>
            </a:r>
            <a:endParaRPr lang="sl-SI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5" name="Posnet zvok">
            <a:hlinkClick r:id="" action="ppaction://media"/>
            <a:extLst>
              <a:ext uri="{FF2B5EF4-FFF2-40B4-BE49-F238E27FC236}">
                <a16:creationId xmlns:a16="http://schemas.microsoft.com/office/drawing/2014/main" id="{2C31874C-FC21-49F2-A7D4-4F237C6860C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83" end="498.329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207500" y="8253040"/>
            <a:ext cx="487363" cy="487363"/>
          </a:xfrm>
          <a:prstGeom prst="rect">
            <a:avLst/>
          </a:prstGeom>
        </p:spPr>
      </p:pic>
      <p:pic>
        <p:nvPicPr>
          <p:cNvPr id="26" name="Posnet zvok">
            <a:hlinkClick r:id="" action="ppaction://media"/>
            <a:extLst>
              <a:ext uri="{FF2B5EF4-FFF2-40B4-BE49-F238E27FC236}">
                <a16:creationId xmlns:a16="http://schemas.microsoft.com/office/drawing/2014/main" id="{0F58C7A9-239C-4B1B-BFEA-36A69781D93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844" end="835.306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14097" y="6831079"/>
            <a:ext cx="487363" cy="487363"/>
          </a:xfrm>
          <a:prstGeom prst="rect">
            <a:avLst/>
          </a:prstGeom>
        </p:spPr>
      </p:pic>
      <p:pic>
        <p:nvPicPr>
          <p:cNvPr id="27" name="Posnet zvok">
            <a:hlinkClick r:id="" action="ppaction://media"/>
            <a:extLst>
              <a:ext uri="{FF2B5EF4-FFF2-40B4-BE49-F238E27FC236}">
                <a16:creationId xmlns:a16="http://schemas.microsoft.com/office/drawing/2014/main" id="{D5922E82-52BE-4E0D-9070-C082F4F7945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2817" end="480.36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022259" y="4558680"/>
            <a:ext cx="487363" cy="487363"/>
          </a:xfrm>
          <a:prstGeom prst="rect">
            <a:avLst/>
          </a:prstGeom>
        </p:spPr>
      </p:pic>
      <p:pic>
        <p:nvPicPr>
          <p:cNvPr id="28" name="Posnet zvok">
            <a:hlinkClick r:id="" action="ppaction://media"/>
            <a:extLst>
              <a:ext uri="{FF2B5EF4-FFF2-40B4-BE49-F238E27FC236}">
                <a16:creationId xmlns:a16="http://schemas.microsoft.com/office/drawing/2014/main" id="{E2FA7C35-1F23-4159-8C5F-7B9D0DCCB72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1670" end="307.068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714494" y="1686893"/>
            <a:ext cx="487363" cy="487363"/>
          </a:xfrm>
          <a:prstGeom prst="rect">
            <a:avLst/>
          </a:prstGeom>
        </p:spPr>
      </p:pic>
      <p:pic>
        <p:nvPicPr>
          <p:cNvPr id="29" name="Posnet zvok">
            <a:hlinkClick r:id="" action="ppaction://media"/>
            <a:extLst>
              <a:ext uri="{FF2B5EF4-FFF2-40B4-BE49-F238E27FC236}">
                <a16:creationId xmlns:a16="http://schemas.microsoft.com/office/drawing/2014/main" id="{72CCA9D4-DE22-4562-818C-67D71817EA78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407459" y="8423662"/>
            <a:ext cx="487363" cy="487363"/>
          </a:xfrm>
          <a:prstGeom prst="rect">
            <a:avLst/>
          </a:prstGeom>
        </p:spPr>
      </p:pic>
      <p:pic>
        <p:nvPicPr>
          <p:cNvPr id="30" name="Posnet zvok">
            <a:hlinkClick r:id="" action="ppaction://media"/>
            <a:extLst>
              <a:ext uri="{FF2B5EF4-FFF2-40B4-BE49-F238E27FC236}">
                <a16:creationId xmlns:a16="http://schemas.microsoft.com/office/drawing/2014/main" id="{DCA223D8-61E5-441E-B6C2-4C1D993A389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8">
                  <p14:trim st="1326" end="333.587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643538" y="6762224"/>
            <a:ext cx="487363" cy="487363"/>
          </a:xfrm>
          <a:prstGeom prst="rect">
            <a:avLst/>
          </a:prstGeom>
        </p:spPr>
      </p:pic>
      <p:pic>
        <p:nvPicPr>
          <p:cNvPr id="31" name="Posnet zvok">
            <a:hlinkClick r:id="" action="ppaction://media"/>
            <a:extLst>
              <a:ext uri="{FF2B5EF4-FFF2-40B4-BE49-F238E27FC236}">
                <a16:creationId xmlns:a16="http://schemas.microsoft.com/office/drawing/2014/main" id="{DA07CDC3-A0A2-43C3-9E25-7A84FEC6B95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9">
                  <p14:trim st="1671" end="528.8680000000001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45929" y="4817472"/>
            <a:ext cx="487363" cy="487363"/>
          </a:xfrm>
          <a:prstGeom prst="rect">
            <a:avLst/>
          </a:prstGeom>
        </p:spPr>
      </p:pic>
      <p:pic>
        <p:nvPicPr>
          <p:cNvPr id="32" name="Posnet zvok">
            <a:hlinkClick r:id="" action="ppaction://media"/>
            <a:extLst>
              <a:ext uri="{FF2B5EF4-FFF2-40B4-BE49-F238E27FC236}">
                <a16:creationId xmlns:a16="http://schemas.microsoft.com/office/drawing/2014/main" id="{4924974F-4994-4202-8914-A313405B599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0">
                  <p14:trim st="1532" end="327.429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02247" y="2968513"/>
            <a:ext cx="487363" cy="487363"/>
          </a:xfrm>
          <a:prstGeom prst="rect">
            <a:avLst/>
          </a:prstGeom>
        </p:spPr>
      </p:pic>
      <p:pic>
        <p:nvPicPr>
          <p:cNvPr id="33" name="Posnet zvok">
            <a:hlinkClick r:id="" action="ppaction://media"/>
            <a:extLst>
              <a:ext uri="{FF2B5EF4-FFF2-40B4-BE49-F238E27FC236}">
                <a16:creationId xmlns:a16="http://schemas.microsoft.com/office/drawing/2014/main" id="{826404FE-A4C1-460F-A373-F073FC3D33E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1">
                  <p14:trim st="1636" end="256.748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034959" y="170264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1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66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98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793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909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48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33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632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108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200</Words>
  <Application>Microsoft Office PowerPoint</Application>
  <PresentationFormat>Diaprojekcija na zaslonu (4:3)</PresentationFormat>
  <Paragraphs>46</Paragraphs>
  <Slides>2</Slides>
  <Notes>0</Notes>
  <HiddenSlides>0</HiddenSlides>
  <MMClips>25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Officeova tema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ninak</dc:creator>
  <cp:lastModifiedBy>Davor Blatnik</cp:lastModifiedBy>
  <cp:revision>16</cp:revision>
  <dcterms:created xsi:type="dcterms:W3CDTF">2020-03-17T12:52:29Z</dcterms:created>
  <dcterms:modified xsi:type="dcterms:W3CDTF">2020-12-17T00:39:48Z</dcterms:modified>
</cp:coreProperties>
</file>